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3" r:id="rId3"/>
    <p:sldId id="256" r:id="rId4"/>
    <p:sldId id="257" r:id="rId5"/>
    <p:sldId id="280" r:id="rId6"/>
    <p:sldId id="258" r:id="rId7"/>
    <p:sldId id="259" r:id="rId8"/>
    <p:sldId id="260" r:id="rId9"/>
    <p:sldId id="261" r:id="rId10"/>
    <p:sldId id="262" r:id="rId11"/>
    <p:sldId id="263" r:id="rId12"/>
    <p:sldId id="276" r:id="rId13"/>
    <p:sldId id="264" r:id="rId14"/>
    <p:sldId id="265" r:id="rId15"/>
    <p:sldId id="281" r:id="rId16"/>
    <p:sldId id="266" r:id="rId17"/>
    <p:sldId id="267" r:id="rId18"/>
    <p:sldId id="268" r:id="rId19"/>
    <p:sldId id="282" r:id="rId20"/>
    <p:sldId id="269" r:id="rId21"/>
    <p:sldId id="270" r:id="rId22"/>
    <p:sldId id="271" r:id="rId23"/>
    <p:sldId id="272" r:id="rId24"/>
    <p:sldId id="277" r:id="rId25"/>
    <p:sldId id="278" r:id="rId26"/>
    <p:sldId id="273" r:id="rId27"/>
    <p:sldId id="274" r:id="rId28"/>
    <p:sldId id="284" r:id="rId29"/>
    <p:sldId id="285" r:id="rId30"/>
    <p:sldId id="27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AF08D-DDB0-4B12-BAE2-CACFCDEB5D9A}" type="datetimeFigureOut">
              <a:rPr lang="en-IN" smtClean="0"/>
              <a:t>08-12-2023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04C-AAD7-4A6D-B149-1B47629326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35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AF08D-DDB0-4B12-BAE2-CACFCDEB5D9A}" type="datetimeFigureOut">
              <a:rPr lang="en-IN" smtClean="0"/>
              <a:t>08-12-2023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04C-AAD7-4A6D-B149-1B47629326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642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AF08D-DDB0-4B12-BAE2-CACFCDEB5D9A}" type="datetimeFigureOut">
              <a:rPr lang="en-IN" smtClean="0"/>
              <a:t>08-12-2023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04C-AAD7-4A6D-B149-1B47629326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1482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AF08D-DDB0-4B12-BAE2-CACFCDEB5D9A}" type="datetimeFigureOut">
              <a:rPr lang="en-IN" smtClean="0"/>
              <a:t>08-12-2023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04C-AAD7-4A6D-B149-1B47629326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4911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AF08D-DDB0-4B12-BAE2-CACFCDEB5D9A}" type="datetimeFigureOut">
              <a:rPr lang="en-IN" smtClean="0"/>
              <a:t>08-12-2023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04C-AAD7-4A6D-B149-1B47629326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0966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AF08D-DDB0-4B12-BAE2-CACFCDEB5D9A}" type="datetimeFigureOut">
              <a:rPr lang="en-IN" smtClean="0"/>
              <a:t>08-12-2023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04C-AAD7-4A6D-B149-1B47629326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434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AF08D-DDB0-4B12-BAE2-CACFCDEB5D9A}" type="datetimeFigureOut">
              <a:rPr lang="en-IN" smtClean="0"/>
              <a:t>08-12-2023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04C-AAD7-4A6D-B149-1B47629326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8952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AF08D-DDB0-4B12-BAE2-CACFCDEB5D9A}" type="datetimeFigureOut">
              <a:rPr lang="en-IN" smtClean="0"/>
              <a:t>08-12-2023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04C-AAD7-4A6D-B149-1B47629326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897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AF08D-DDB0-4B12-BAE2-CACFCDEB5D9A}" type="datetimeFigureOut">
              <a:rPr lang="en-IN" smtClean="0"/>
              <a:t>08-12-2023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04C-AAD7-4A6D-B149-1B47629326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6799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AF08D-DDB0-4B12-BAE2-CACFCDEB5D9A}" type="datetimeFigureOut">
              <a:rPr lang="en-IN" smtClean="0"/>
              <a:t>08-12-2023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04C-AAD7-4A6D-B149-1B47629326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233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AF08D-DDB0-4B12-BAE2-CACFCDEB5D9A}" type="datetimeFigureOut">
              <a:rPr lang="en-IN" smtClean="0"/>
              <a:t>08-12-2023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04C-AAD7-4A6D-B149-1B47629326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0030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AF08D-DDB0-4B12-BAE2-CACFCDEB5D9A}" type="datetimeFigureOut">
              <a:rPr lang="en-IN" smtClean="0"/>
              <a:t>08-12-2023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2904C-AAD7-4A6D-B149-1B47629326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6632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avatpoint.com/structure-in-c" TargetMode="External"/><Relationship Id="rId2" Type="http://schemas.openxmlformats.org/officeDocument/2006/relationships/hyperlink" Target="https://www.javatpoint.com/c-programming-language-tutorial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42108" y="2452255"/>
            <a:ext cx="10589053" cy="70788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5 – STRUCTURES, UNION AND FILES</a:t>
            </a:r>
            <a:endParaRPr lang="en-IN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709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9709" y="1025235"/>
            <a:ext cx="740619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can be nested in the following ways.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separate structure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Embedded structure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8763" y="3297382"/>
            <a:ext cx="1122878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arenR"/>
            </a:pP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Separate structure:</a:t>
            </a:r>
          </a:p>
          <a:p>
            <a:endParaRPr lang="en-US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Here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 create two structures, but the dependent structure should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 inside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main structure as a member. Consider the following example.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70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4020" y="873189"/>
            <a:ext cx="2945037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Date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mm;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yyyy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};  </a:t>
            </a: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Employee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   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id;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name[20];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Date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doj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}emp1;  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35527"/>
            <a:ext cx="15584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endParaRPr lang="en-IN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06981" y="1695026"/>
            <a:ext cx="775404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you can see,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doj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variable of type Date.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doj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as a member in Employee structure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604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52899" y="1953491"/>
            <a:ext cx="45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7078" y="429996"/>
            <a:ext cx="5043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 members of a 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Structure:</a:t>
            </a:r>
            <a:endParaRPr lang="en-IN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02919" y="1368716"/>
            <a:ext cx="81549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use the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Operator to access members of a structure.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7078" y="2476711"/>
            <a:ext cx="1158522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By Embedded structure</a:t>
            </a:r>
          </a:p>
          <a:p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embedded structure enables us to declare the structure inside the structure.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Hence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requires less line of codes but it can not be used in multiple data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structures.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the following example.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883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14254" y="1385455"/>
            <a:ext cx="2895344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Employee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   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id;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name[20];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Date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{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mm;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yyyy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}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doj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}emp1;  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4292" y="678874"/>
            <a:ext cx="15584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endParaRPr lang="en-IN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994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26473"/>
            <a:ext cx="414722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Nested Structure example</a:t>
            </a:r>
          </a:p>
          <a:p>
            <a:endParaRPr lang="en-IN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37019" y="526473"/>
            <a:ext cx="3179075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 &lt;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stdio.h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 &lt;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string.h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  </a:t>
            </a:r>
          </a:p>
          <a:p>
            <a:r>
              <a:rPr lang="en-I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Employee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   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I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id;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name[20];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I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Date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{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en-I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en-I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mm;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en-I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yyyy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}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doj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}e1;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429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6523" y="119859"/>
            <a:ext cx="9333004" cy="68941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main( )  </a:t>
            </a:r>
          </a:p>
          <a:p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  </a:t>
            </a:r>
          </a:p>
          <a:p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//storing employee information </a:t>
            </a:r>
          </a:p>
          <a:p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e1.id=101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 </a:t>
            </a:r>
          </a:p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strcpy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(e1.name, </a:t>
            </a:r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“Karan");//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copying string into char array  </a:t>
            </a:r>
          </a:p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e1.doj.dd=10;  </a:t>
            </a:r>
          </a:p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e1.doj.mm=11;  </a:t>
            </a:r>
          </a:p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e1.doj.yyyy=2014;  </a:t>
            </a:r>
          </a:p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//printing first employee information  </a:t>
            </a:r>
          </a:p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 "employee id : %d\n", e1.id);  </a:t>
            </a:r>
          </a:p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 "employee name : %s\n", e1.name);  </a:t>
            </a:r>
          </a:p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 "employee date of joining (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/mm/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yyyy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: %d/%d/%d\n", </a:t>
            </a:r>
            <a:endParaRPr lang="en-IN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e1.doj.dd,e1.doj.mm,e1.doj.yyyy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  </a:t>
            </a:r>
          </a:p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I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0;  </a:t>
            </a:r>
          </a:p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  </a:t>
            </a:r>
          </a:p>
          <a:p>
            <a:endParaRPr lang="en-I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518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6691" y="789709"/>
            <a:ext cx="128112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endParaRPr lang="en-IN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96672" y="1988358"/>
            <a:ext cx="800360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employee id : 101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employee name : Karan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employee date of joining (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/mm/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yyyy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: 10/11/2014 </a:t>
            </a:r>
          </a:p>
        </p:txBody>
      </p:sp>
    </p:spTree>
    <p:extLst>
      <p:ext uri="{BB962C8B-B14F-4D97-AF65-F5344CB8AC3E}">
        <p14:creationId xmlns:p14="http://schemas.microsoft.com/office/powerpoint/2010/main" val="663180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85310" y="484910"/>
            <a:ext cx="320946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Array of Structures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8873" y="2119746"/>
            <a:ext cx="11238846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Definition:</a:t>
            </a:r>
          </a:p>
          <a:p>
            <a:pPr algn="just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array of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can be defined as the collection of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multiple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variable contains information about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 array of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structures in 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to store information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entities of different data types.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array of structures is also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known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collection of structures.</a:t>
            </a:r>
          </a:p>
          <a:p>
            <a:pPr algn="just"/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59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7822" y="560676"/>
            <a:ext cx="1108829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Let's see an example of an array of structures that stores information of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students</a:t>
            </a:r>
          </a:p>
          <a:p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prints it.</a:t>
            </a:r>
            <a:endParaRPr lang="en-I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257" y="1791566"/>
            <a:ext cx="5445722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#include&lt;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stdio.h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  </a:t>
            </a: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 &lt;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    </a:t>
            </a:r>
          </a:p>
          <a:p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student{    </a:t>
            </a:r>
          </a:p>
          <a:p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rollno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   </a:t>
            </a:r>
          </a:p>
          <a:p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name[10];    </a:t>
            </a: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};   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main()</a:t>
            </a:r>
          </a:p>
          <a:p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    </a:t>
            </a:r>
          </a:p>
          <a:p>
            <a:r>
              <a:rPr lang="en-IN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    </a:t>
            </a:r>
          </a:p>
          <a:p>
            <a:r>
              <a:rPr lang="en-IN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student </a:t>
            </a:r>
            <a:r>
              <a:rPr lang="en-IN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[3];    </a:t>
            </a:r>
          </a:p>
          <a:p>
            <a:r>
              <a:rPr lang="en-IN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("Enter Records of 3 students"); 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I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0176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7533" y="301569"/>
            <a:ext cx="7938392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r>
              <a:rPr lang="en-IN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=0;i&lt;3;i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++){    </a:t>
            </a:r>
          </a:p>
          <a:p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("\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nEnter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Rollno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:");    </a:t>
            </a:r>
          </a:p>
          <a:p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scanf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("%d",&amp;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rollno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    </a:t>
            </a:r>
          </a:p>
          <a:p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("\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nEnter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Name:");    </a:t>
            </a:r>
          </a:p>
          <a:p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scanf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("%s",&amp;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].name);    </a:t>
            </a:r>
          </a:p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    </a:t>
            </a:r>
          </a:p>
          <a:p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("\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nStudent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Information List:");    </a:t>
            </a:r>
          </a:p>
          <a:p>
            <a:r>
              <a:rPr lang="en-IN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=0;i&lt;3;i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++){    </a:t>
            </a:r>
          </a:p>
          <a:p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("\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nRollno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:%d, Name:%s",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rollno,st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IN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].name);    </a:t>
            </a:r>
          </a:p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    </a:t>
            </a:r>
          </a:p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I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0;    </a:t>
            </a:r>
          </a:p>
          <a:p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    </a:t>
            </a:r>
          </a:p>
          <a:p>
            <a:endParaRPr lang="en-I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880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1" y="2622791"/>
            <a:ext cx="2978727" cy="584775"/>
          </a:xfrm>
          <a:prstGeom prst="rect">
            <a:avLst/>
          </a:prstGeom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endParaRPr lang="en-IN" sz="28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2556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977096" y="922863"/>
            <a:ext cx="4004622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Enter Records of 3</a:t>
            </a:r>
            <a:r>
              <a:rPr kumimoji="0" lang="en-US" altLang="en-US" sz="2600" b="0" i="0" u="none" strike="noStrike" cap="none" normalizeH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students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Enter Rollno:1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Enter Name: </a:t>
            </a:r>
            <a:r>
              <a:rPr kumimoji="0" lang="en-US" altLang="en-US" sz="2600" b="0" i="0" u="none" strike="noStrike" cap="none" normalizeH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Modi</a:t>
            </a:r>
            <a:endParaRPr kumimoji="0" lang="en-US" altLang="en-US" sz="26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Enter Rollno:2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Enter Name: </a:t>
            </a:r>
            <a:r>
              <a:rPr kumimoji="0" lang="en-US" altLang="en-US" sz="2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Ratan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Enter Rollno:3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Enter Name: </a:t>
            </a:r>
            <a:r>
              <a:rPr lang="en-US" alt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Ambani</a:t>
            </a:r>
            <a:endParaRPr kumimoji="0" lang="en-US" altLang="en-US" sz="26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6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Student Information List: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Rollno:1, Name: Modi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Rollno:2, Name: </a:t>
            </a:r>
            <a:r>
              <a:rPr kumimoji="0" lang="en-US" altLang="en-US" sz="2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Ratan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Rollno:3, Name: </a:t>
            </a:r>
            <a:r>
              <a:rPr kumimoji="0" lang="en-US" altLang="en-US" sz="2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Ambani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5018" y="623455"/>
            <a:ext cx="12811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  <a:endParaRPr lang="en-IN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279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43055" y="3006437"/>
            <a:ext cx="1895071" cy="70788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UNION</a:t>
            </a:r>
          </a:p>
        </p:txBody>
      </p:sp>
    </p:spTree>
    <p:extLst>
      <p:ext uri="{BB962C8B-B14F-4D97-AF65-F5344CB8AC3E}">
        <p14:creationId xmlns:p14="http://schemas.microsoft.com/office/powerpoint/2010/main" val="21295814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7418" y="858982"/>
            <a:ext cx="1101147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Definition:</a:t>
            </a:r>
          </a:p>
          <a:p>
            <a:pPr algn="just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Union is an user defined datatype in C programming language. It is a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collection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variables of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datatypes in the same memory location.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define a union with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members, but at a given point of time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member can contain a value.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369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3455" y="955964"/>
            <a:ext cx="65759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We use the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union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keyword to define unions.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68582" y="1690255"/>
            <a:ext cx="1847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4963" y="2347480"/>
            <a:ext cx="236635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union car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 name[35];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price;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9135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72145" y="1123282"/>
            <a:ext cx="5955476" cy="4611438"/>
          </a:xfrm>
          <a:prstGeom prst="rect">
            <a:avLst/>
          </a:prstGeom>
          <a:solidFill>
            <a:srgbClr val="EEEEE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2539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union phone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price;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char name[50];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main()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union phone phone1, phone2, *phone3;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return 0;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234994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8864" y="418008"/>
            <a:ext cx="36984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 of Union in C</a:t>
            </a:r>
            <a:endParaRPr lang="en-US" sz="28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2945" y="1233055"/>
            <a:ext cx="3921266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stdio.h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string.h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union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Example </a:t>
            </a:r>
            <a:endParaRPr lang="en-I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float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f;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[20];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r>
              <a:rPr lang="en-I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main( </a:t>
            </a: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union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Example 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example.i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</a:t>
            </a: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44836" y="1371600"/>
            <a:ext cx="6205545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"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example.i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%d\n", 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example.i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I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example.f</a:t>
            </a: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220.5;</a:t>
            </a:r>
          </a:p>
          <a:p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"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example.f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%f\n", 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example.f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strcpy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example.str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"C Programming");</a:t>
            </a:r>
          </a:p>
          <a:p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"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example.str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%s\n", 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example.str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0;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130727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638" y="3872429"/>
            <a:ext cx="43332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 members of a union</a:t>
            </a:r>
          </a:p>
          <a:p>
            <a:endParaRPr lang="en-IN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78818" y="4914745"/>
            <a:ext cx="968419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use the . Operator to access members of a union and to access 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pointer variables, use -&gt; operator.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566141" y="1711938"/>
            <a:ext cx="4608954" cy="1595228"/>
          </a:xfrm>
          <a:prstGeom prst="rect">
            <a:avLst/>
          </a:prstGeom>
          <a:solidFill>
            <a:srgbClr val="EEEEE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2539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example.i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10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example.f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220.500000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example.str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C Programming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7951" y="623455"/>
            <a:ext cx="1181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endParaRPr lang="en-IN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2050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4449" y="438355"/>
            <a:ext cx="57978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b="1" i="0" dirty="0" smtClean="0">
                <a:solidFill>
                  <a:srgbClr val="2526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Example: Accessing Union Members</a:t>
            </a:r>
            <a:endParaRPr lang="en-IN" sz="2800" b="1" i="0" dirty="0">
              <a:solidFill>
                <a:srgbClr val="25265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64449" y="1027329"/>
            <a:ext cx="5664889" cy="56015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stdio.h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union Job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float salary;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workerNo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} j;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main()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j.salary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12.3;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// when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j.workerNo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is assigned a value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j.salary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will no longer hold 12.3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14938" y="1528762"/>
            <a:ext cx="720421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j.workerNo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100;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("Salary = %.1f\n",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j.salary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("Number of workers = %d",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j.workerNo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0;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 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5400724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7342" y="931945"/>
            <a:ext cx="391806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Salary = 0.0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 of workers = 100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2546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7673" y="2567924"/>
            <a:ext cx="711592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between Union and Structure in C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745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9491" y="678873"/>
            <a:ext cx="1013610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Definition: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It is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way to group several related variables into one place.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 in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known as a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member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of the structure.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9491" y="2921821"/>
            <a:ext cx="10515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a </a:t>
            </a:r>
            <a:r>
              <a:rPr lang="en-IN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Structure:</a:t>
            </a: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You can create a structure by using the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keyword and declare each of its members inside the curly braces. {}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N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structurename</a:t>
            </a:r>
            <a:endParaRPr lang="en-IN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// Structure declaration</a:t>
            </a:r>
            <a:b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IN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variable1;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// Member (</a:t>
            </a:r>
            <a:r>
              <a:rPr lang="en-I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variable)</a:t>
            </a:r>
            <a:b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char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variable2;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     // Member (char variable)</a:t>
            </a:r>
            <a:b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};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299933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594246"/>
              </p:ext>
            </p:extLst>
          </p:nvPr>
        </p:nvGraphicFramePr>
        <p:xfrm>
          <a:off x="706583" y="304800"/>
          <a:ext cx="9268689" cy="5973898"/>
        </p:xfrm>
        <a:graphic>
          <a:graphicData uri="http://schemas.openxmlformats.org/drawingml/2006/table">
            <a:tbl>
              <a:tblPr/>
              <a:tblGrid>
                <a:gridCol w="3089563">
                  <a:extLst>
                    <a:ext uri="{9D8B030D-6E8A-4147-A177-3AD203B41FA5}">
                      <a16:colId xmlns:a16="http://schemas.microsoft.com/office/drawing/2014/main" val="3303635556"/>
                    </a:ext>
                  </a:extLst>
                </a:gridCol>
                <a:gridCol w="3089563">
                  <a:extLst>
                    <a:ext uri="{9D8B030D-6E8A-4147-A177-3AD203B41FA5}">
                      <a16:colId xmlns:a16="http://schemas.microsoft.com/office/drawing/2014/main" val="3707314761"/>
                    </a:ext>
                  </a:extLst>
                </a:gridCol>
                <a:gridCol w="3089563">
                  <a:extLst>
                    <a:ext uri="{9D8B030D-6E8A-4147-A177-3AD203B41FA5}">
                      <a16:colId xmlns:a16="http://schemas.microsoft.com/office/drawing/2014/main" val="231627196"/>
                    </a:ext>
                  </a:extLst>
                </a:gridCol>
              </a:tblGrid>
              <a:tr h="408916">
                <a:tc>
                  <a:txBody>
                    <a:bodyPr/>
                    <a:lstStyle/>
                    <a:p>
                      <a:pPr algn="l"/>
                      <a:r>
                        <a:rPr lang="en-IN" sz="1600" b="1">
                          <a:effectLst/>
                        </a:rPr>
                        <a:t>Parameters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9044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42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44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047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600" b="1">
                          <a:effectLst/>
                        </a:rPr>
                        <a:t>Union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F042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43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042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48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600" b="1">
                          <a:effectLst/>
                        </a:rPr>
                        <a:t>Structure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1043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43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43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043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962567"/>
                  </a:ext>
                </a:extLst>
              </a:tr>
              <a:tr h="878467">
                <a:tc>
                  <a:txBody>
                    <a:bodyPr/>
                    <a:lstStyle/>
                    <a:p>
                      <a:pPr algn="l"/>
                      <a:r>
                        <a:rPr lang="en-IN" sz="1600" b="0" dirty="0">
                          <a:effectLst/>
                        </a:rPr>
                        <a:t>keyword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F047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48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047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045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</a:rPr>
                        <a:t>We use the keyword union to define union.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D048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043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48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043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</a:rPr>
                        <a:t>We use the keyword structure to define the structure.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3043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043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043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04F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952500"/>
                  </a:ext>
                </a:extLst>
              </a:tr>
              <a:tr h="731375">
                <a:tc>
                  <a:txBody>
                    <a:bodyPr/>
                    <a:lstStyle/>
                    <a:p>
                      <a:pPr algn="l"/>
                      <a:r>
                        <a:rPr lang="en-IN" sz="1600" b="0">
                          <a:effectLst/>
                        </a:rPr>
                        <a:t>Memory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5045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43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045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4E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</a:rPr>
                        <a:t>Memory is shared by each individual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B043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4F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043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04D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</a:rPr>
                        <a:t>Each member is allocated different memory.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B04F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4F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04F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04C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13782"/>
                  </a:ext>
                </a:extLst>
              </a:tr>
              <a:tr h="878467">
                <a:tc>
                  <a:txBody>
                    <a:bodyPr/>
                    <a:lstStyle/>
                    <a:p>
                      <a:pPr algn="l"/>
                      <a:r>
                        <a:rPr lang="en-IN" sz="1600" b="0" dirty="0">
                          <a:effectLst/>
                        </a:rPr>
                        <a:t>Accessing Members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D04E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04D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4E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04F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</a:rPr>
                        <a:t>In union in c we can only access one member at a time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904D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4C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4D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50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</a:rPr>
                        <a:t>In this we can access individual members at a time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104C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4C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4C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04C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449405"/>
                  </a:ext>
                </a:extLst>
              </a:tr>
              <a:tr h="878467">
                <a:tc>
                  <a:txBody>
                    <a:bodyPr/>
                    <a:lstStyle/>
                    <a:p>
                      <a:pPr algn="l"/>
                      <a:r>
                        <a:rPr lang="en-IN" sz="1600" b="0">
                          <a:effectLst/>
                        </a:rPr>
                        <a:t>Size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F04F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50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04F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04C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</a:rPr>
                        <a:t>Allocates with the size of the largest variable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7050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4C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50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04B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</a:rPr>
                        <a:t>Allocates with the aggregate of the size of all the variables.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104C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4C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4C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4D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180717"/>
                  </a:ext>
                </a:extLst>
              </a:tr>
              <a:tr h="1172649">
                <a:tc>
                  <a:txBody>
                    <a:bodyPr/>
                    <a:lstStyle/>
                    <a:p>
                      <a:pPr algn="l"/>
                      <a:r>
                        <a:rPr lang="en-IN" sz="1600" b="0">
                          <a:effectLst/>
                        </a:rPr>
                        <a:t>Value Altering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104C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04B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4C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04E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</a:rPr>
                        <a:t>Altering the value of one member will affect the value of another variable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504B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4D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04B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050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</a:rPr>
                        <a:t>Altering the value of one member will not affect the value of another variable.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D04D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4D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4D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04A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299736"/>
                  </a:ext>
                </a:extLst>
              </a:tr>
              <a:tr h="1025557">
                <a:tc>
                  <a:txBody>
                    <a:bodyPr/>
                    <a:lstStyle/>
                    <a:p>
                      <a:pPr algn="l"/>
                      <a:r>
                        <a:rPr lang="en-IN" sz="1600" b="0">
                          <a:effectLst/>
                        </a:rPr>
                        <a:t>Initialization of members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904E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050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4E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04E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</a:rPr>
                        <a:t>We can only initialize the first member of the union in c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9050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04A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50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050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effectLst/>
                        </a:rPr>
                        <a:t>We can initialize the value of many variables at the same time.</a:t>
                      </a:r>
                    </a:p>
                  </a:txBody>
                  <a:tcPr marL="106278" marR="106278" marT="53139" marB="53139" anchor="ctr">
                    <a:lnL w="9525" cap="flat" cmpd="sng" algn="ctr">
                      <a:solidFill>
                        <a:srgbClr val="904A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04A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4A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04A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73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962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824275"/>
            <a:ext cx="89367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Create a structure called </a:t>
            </a:r>
            <a:r>
              <a:rPr lang="en-I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endParaRPr lang="en-I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endParaRPr lang="en-IN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b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char </a:t>
            </a:r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Letter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main() </a:t>
            </a:r>
            <a:endParaRPr lang="en-IN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b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// Create a structure variable of </a:t>
            </a:r>
            <a:r>
              <a:rPr lang="en-IN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called </a:t>
            </a:r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s1</a:t>
            </a:r>
          </a:p>
          <a:p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s1;</a:t>
            </a:r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73269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91055" y="762000"/>
            <a:ext cx="30202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letter: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5745" y="917093"/>
            <a:ext cx="735676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// Assign values to members of </a:t>
            </a:r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s1</a:t>
            </a:r>
          </a:p>
          <a:p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s1.Num = 24;</a:t>
            </a:r>
            <a:b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s1.Letter = ‘A</a:t>
            </a:r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// Print </a:t>
            </a:r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</a:p>
          <a:p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("My number: %d\n", s1.Num);</a:t>
            </a:r>
            <a:b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("My letter: %c\n", s1.Letter);</a:t>
            </a:r>
            <a:b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return 0;</a:t>
            </a:r>
            <a:b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172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1163" y="540328"/>
            <a:ext cx="31524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Nested Structure</a:t>
            </a:r>
          </a:p>
          <a:p>
            <a:endParaRPr lang="en-IN" sz="3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9490" y="1717964"/>
            <a:ext cx="1008417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Definition:</a:t>
            </a: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nested structure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in C is a structure within structure.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structure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declared inside another structure in the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way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 members are declared inside a structure.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581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399" y="484909"/>
            <a:ext cx="4433455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Syntax:</a:t>
            </a:r>
          </a:p>
          <a:p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name_1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membern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name_2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{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member_1;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member_2;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member_n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var2;</a:t>
            </a: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635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0328" y="637309"/>
            <a:ext cx="3493264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#include&lt;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stdio.h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  </a:t>
            </a:r>
          </a:p>
          <a:p>
            <a:r>
              <a:rPr lang="en-I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address 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city[20];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pin;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phone[14];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};  </a:t>
            </a:r>
          </a:p>
          <a:p>
            <a:r>
              <a:rPr lang="en-I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employee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name[20];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address add;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};  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49228" y="449574"/>
            <a:ext cx="749339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main ()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employee 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("Enter employee information?\n");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scanf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("%s %s %d %s",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emp.name,emp.add.city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&amp;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emp.add.pin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emp.add.phone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("Printing the employee information....\n");    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("name: %</a:t>
            </a: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s\</a:t>
            </a:r>
            <a:r>
              <a:rPr lang="en-I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nCity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%</a:t>
            </a: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 \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nPincode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%</a:t>
            </a: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\n             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Phone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%</a:t>
            </a: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s",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emp.name,emp.add.city</a:t>
            </a: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I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emp.add.pin,emp.add.phone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  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  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445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1491" y="997527"/>
            <a:ext cx="1305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067881" y="1346867"/>
            <a:ext cx="5585183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Enter employee information?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Arun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Delhi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110001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1234567890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Printing the employee information....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name: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Arun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City: Delhi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Pincode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110001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Phone: 1234567890</a:t>
            </a:r>
          </a:p>
        </p:txBody>
      </p:sp>
    </p:spTree>
    <p:extLst>
      <p:ext uri="{BB962C8B-B14F-4D97-AF65-F5344CB8AC3E}">
        <p14:creationId xmlns:p14="http://schemas.microsoft.com/office/powerpoint/2010/main" val="3899087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87</TotalTime>
  <Words>711</Words>
  <Application>Microsoft Office PowerPoint</Application>
  <PresentationFormat>Widescreen</PresentationFormat>
  <Paragraphs>289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66</cp:revision>
  <dcterms:created xsi:type="dcterms:W3CDTF">2023-12-08T04:08:48Z</dcterms:created>
  <dcterms:modified xsi:type="dcterms:W3CDTF">2023-12-08T05:36:25Z</dcterms:modified>
</cp:coreProperties>
</file>